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mp4" ContentType="video/unknown"/>
  <Default Extension="png" ContentType="image/png"/>
  <Default Extension="gif" ContentType="image/gif"/>
  <Override PartName="/_rels/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_rels/presentation.xml.rels" ContentType="application/vnd.openxmlformats-package.relationships+xml"/>
  <Override PartName="/ppt/media/image18.jpeg" ContentType="image/jpeg"/>
  <Override PartName="/ppt/media/image17.jpeg" ContentType="image/jpeg"/>
  <Override PartName="/ppt/media/image15.jpeg" ContentType="image/jpeg"/>
  <Override PartName="/ppt/media/image14.jpeg" ContentType="image/jpeg"/>
  <Override PartName="/ppt/media/image13.jpeg" ContentType="image/jpeg"/>
  <Override PartName="/ppt/media/image12.jpeg" ContentType="image/jpeg"/>
  <Override PartName="/ppt/media/image11.jpeg" ContentType="image/jpeg"/>
  <Override PartName="/ppt/media/image4.png" ContentType="image/png"/>
  <Override PartName="/ppt/media/image6.jpeg" ContentType="image/jpeg"/>
  <Override PartName="/ppt/media/image3.png" ContentType="image/png"/>
  <Override PartName="/ppt/media/image2.png" ContentType="image/png"/>
  <Override PartName="/ppt/media/image21.png" ContentType="image/png"/>
  <Override PartName="/ppt/media/image20.jpeg" ContentType="image/jpeg"/>
  <Override PartName="/ppt/media/image19.jpeg" ContentType="image/jpeg"/>
  <Override PartName="/ppt/media/image1.png" ContentType="image/png"/>
  <Override PartName="/ppt/media/image8.jpeg" ContentType="image/jpeg"/>
  <Override PartName="/ppt/media/image16.jpeg" ContentType="image/jpeg"/>
  <Override PartName="/ppt/media/image5.png" ContentType="image/png"/>
  <Override PartName="/ppt/media/image9.jpeg" ContentType="image/jpeg"/>
  <Override PartName="/ppt/media/image7.png" ContentType="image/png"/>
  <Override PartName="/ppt/media/image10.jpeg" ContentType="image/jpeg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Default Extension="wmv" ContentType="video/unknown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82" r:id="rId25"/>
    <p:sldMasterId id="2147483683" r:id="rId27"/>
  </p:sldMasterIdLst>
  <p:sldIdLst>
    <p:sldId id="256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</p:sldIdLst>
  <p:sldSz cx="10080625" cy="7559675"/>
  <p:notesSz cx="7559675" cy="10691495"/>
</p:presentation>
</file>

<file path=ppt/_rels/presentation.xml.rels><?xml version="1.0" encoding="UTF-8"?>
<Relationships xmlns="http://schemas.openxmlformats.org/package/2006/relationships"><Relationship Id="rId25" Type="http://schemas.openxmlformats.org/officeDocument/2006/relationships/slideMaster" Target="slideMasters/slideMaster1.xml"></Relationship><Relationship Id="rId26" Type="http://schemas.openxmlformats.org/officeDocument/2006/relationships/theme" Target="theme/theme1.xml"></Relationship><Relationship Id="rId27" Type="http://schemas.openxmlformats.org/officeDocument/2006/relationships/slideMaster" Target="slideMasters/slideMaster2.xml"></Relationship><Relationship Id="rId29" Type="http://schemas.openxmlformats.org/officeDocument/2006/relationships/slide" Target="slides/slide1.xml"></Relationship><Relationship Id="rId30" Type="http://schemas.openxmlformats.org/officeDocument/2006/relationships/slide" Target="slides/slide2.xml"></Relationship><Relationship Id="rId31" Type="http://schemas.openxmlformats.org/officeDocument/2006/relationships/slide" Target="slides/slide3.xml"></Relationship><Relationship Id="rId32" Type="http://schemas.openxmlformats.org/officeDocument/2006/relationships/slide" Target="slides/slide4.xml"></Relationship><Relationship Id="rId33" Type="http://schemas.openxmlformats.org/officeDocument/2006/relationships/slide" Target="slides/slide5.xml"></Relationship><Relationship Id="rId34" Type="http://schemas.openxmlformats.org/officeDocument/2006/relationships/slide" Target="slides/slide6.xml"></Relationship><Relationship Id="rId35" Type="http://schemas.openxmlformats.org/officeDocument/2006/relationships/slide" Target="slides/slide7.xml"></Relationship><Relationship Id="rId36" Type="http://schemas.openxmlformats.org/officeDocument/2006/relationships/slide" Target="slides/slide8.xml"></Relationship><Relationship Id="rId37" Type="http://schemas.openxmlformats.org/officeDocument/2006/relationships/slide" Target="slides/slide9.xml"></Relationship>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개요 텍스트의 서식을 편집하려면 클릭하십시오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5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6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7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제목 텍스트의 서식을 편집하려면 클릭하십시오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.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개요 텍스트의 서식을 편집하려면 클릭하십시오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번째 개요 수준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번째 개요 수준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5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6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7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image" Target="../media/image5.png"></Relationship><Relationship Id="rId2" Type="http://schemas.openxmlformats.org/officeDocument/2006/relationships/slideLayout" Target="../slideLayouts/slideLayout13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image" Target="../media/image6.jpeg"></Relationship><Relationship Id="rId2" Type="http://schemas.openxmlformats.org/officeDocument/2006/relationships/slideLayout" Target="../slideLayouts/slideLayout13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image" Target="../media/image7.png"></Relationship><Relationship Id="rId2" Type="http://schemas.openxmlformats.org/officeDocument/2006/relationships/slideLayout" Target="../slideLayouts/slideLayout13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image" Target="../media/image8.jpeg"></Relationship><Relationship Id="rId2" Type="http://schemas.openxmlformats.org/officeDocument/2006/relationships/image" Target="../media/image9.jpeg"></Relationship><Relationship Id="rId3" Type="http://schemas.openxmlformats.org/officeDocument/2006/relationships/image" Target="../media/image10.jpeg"></Relationship><Relationship Id="rId4" Type="http://schemas.openxmlformats.org/officeDocument/2006/relationships/image" Target="../media/image11.jpeg"></Relationship><Relationship Id="rId5" Type="http://schemas.openxmlformats.org/officeDocument/2006/relationships/image" Target="../media/image12.jpeg"></Relationship><Relationship Id="rId6" Type="http://schemas.openxmlformats.org/officeDocument/2006/relationships/image" Target="../media/image13.jpeg"></Relationship><Relationship Id="rId7" Type="http://schemas.openxmlformats.org/officeDocument/2006/relationships/image" Target="../media/image14.jpeg"></Relationship><Relationship Id="rId8" Type="http://schemas.openxmlformats.org/officeDocument/2006/relationships/image" Target="../media/image15.jpeg"></Relationship><Relationship Id="rId9" Type="http://schemas.openxmlformats.org/officeDocument/2006/relationships/image" Target="../media/image16.jpeg"></Relationship><Relationship Id="rId10" Type="http://schemas.openxmlformats.org/officeDocument/2006/relationships/image" Target="../media/image17.jpeg"></Relationship><Relationship Id="rId11" Type="http://schemas.openxmlformats.org/officeDocument/2006/relationships/image" Target="../media/image18.jpeg"></Relationship><Relationship Id="rId12" Type="http://schemas.openxmlformats.org/officeDocument/2006/relationships/image" Target="../media/image19.jpeg"></Relationship><Relationship Id="rId13" Type="http://schemas.openxmlformats.org/officeDocument/2006/relationships/image" Target="../media/image20.jpeg"></Relationship><Relationship Id="rId14" Type="http://schemas.openxmlformats.org/officeDocument/2006/relationships/slideLayout" Target="../slideLayouts/slideLayout13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image" Target="../media/fImage84822912227.png"></Relationship><Relationship Id="rId2" Type="http://schemas.openxmlformats.org/officeDocument/2006/relationships/video" Target="../media/media11543428.mp4"></Relationship><Relationship Id="rId3" Type="http://schemas.microsoft.com/office/2007/relationships/media" Target="../media/media11543428.mp4"></Relationship><Relationship Id="rId4" Type="http://schemas.openxmlformats.org/officeDocument/2006/relationships/slideLayout" Target="../slideLayouts/slideLayout13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image" Target="../media/fImage80097922227.png"></Relationship><Relationship Id="rId2" Type="http://schemas.openxmlformats.org/officeDocument/2006/relationships/video" Target="../media/media22245003.mp4"></Relationship><Relationship Id="rId3" Type="http://schemas.microsoft.com/office/2007/relationships/media" Target="../media/media22245003.mp4"></Relationship><Relationship Id="rId4" Type="http://schemas.openxmlformats.org/officeDocument/2006/relationships/slideLayout" Target="../slideLayouts/slideLayout13.xml"></Relationship></Relationships>
</file>

<file path=ppt/slides/_rels/slide9.xml.rels><?xml version="1.0" encoding="UTF-8"?>
<Relationships xmlns="http://schemas.openxmlformats.org/package/2006/relationships"><Relationship Id="rId3" Type="http://schemas.openxmlformats.org/officeDocument/2006/relationships/image" Target="../media/fImage1205941254767.png"></Relationship><Relationship Id="rId4" Type="http://schemas.openxmlformats.org/officeDocument/2006/relationships/video" Target="../media/media1183027.wmv"></Relationship><Relationship Id="rId5" Type="http://schemas.microsoft.com/office/2007/relationships/media" Target="../media/media1183027.wmv"></Relationship><Relationship Id="rId6" Type="http://schemas.openxmlformats.org/officeDocument/2006/relationships/slideLayout" Target="../slideLayouts/slideLayout13.xml"></Relationship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504000" y="240984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소프트웨어 프로젝트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2 AD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발표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3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pyqt5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와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keras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를 이용한 오목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algn="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20191630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유상록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20191638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이민재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504190" y="144145"/>
            <a:ext cx="9070975" cy="1261745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제작 동기 및 목표 설정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5" name="CustomShape 2"/>
          <p:cNvSpPr/>
          <p:nvPr/>
        </p:nvSpPr>
        <p:spPr>
          <a:xfrm>
            <a:off x="576580" y="5615940"/>
            <a:ext cx="9071610" cy="2008505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square" lIns="0" tIns="0" rIns="0" bIns="0" numCol="1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000" b="0" strike="noStrike">
                <a:solidFill>
                  <a:srgbClr val="000000"/>
                </a:solidFill>
                <a:latin typeface="Times New Roman" charset="0"/>
                <a:ea typeface="DejaVu Sans" charset="0"/>
              </a:rPr>
              <a:t>AD프로젝트를 준비하면서 2학기 때는 간단한 인공지능을 구현해보고 싶었다.</a:t>
            </a:r>
            <a:endParaRPr lang="ko-KR" altLang="en-US" sz="2000" b="0" strike="noStrike">
              <a:solidFill>
                <a:srgbClr val="000000"/>
              </a:solidFill>
              <a:latin typeface="Times New Roman" charset="0"/>
              <a:ea typeface="DejaVu Sans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000" b="0" strike="noStrike">
                <a:solidFill>
                  <a:srgbClr val="000000"/>
                </a:solidFill>
                <a:latin typeface="Times New Roman" charset="0"/>
                <a:ea typeface="DejaVu Sans" charset="0"/>
              </a:rPr>
              <a:t>사람을 능가하는 인공지능을 만들어 보고 싶었다.</a:t>
            </a:r>
            <a:endParaRPr lang="ko-KR" altLang="en-US" sz="2000" b="0" strike="noStrike">
              <a:solidFill>
                <a:srgbClr val="000000"/>
              </a:solidFill>
              <a:latin typeface="Times New Roman" charset="0"/>
              <a:ea typeface="DejaVu Sans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000" b="0" strike="noStrike">
                <a:solidFill>
                  <a:srgbClr val="000000"/>
                </a:solidFill>
                <a:latin typeface="Times New Roman" charset="0"/>
                <a:ea typeface="DejaVu Sans" charset="0"/>
              </a:rPr>
              <a:t>(feat. 타도 윤현승)</a:t>
            </a:r>
            <a:endParaRPr lang="ko-KR" altLang="en-US" sz="2000" b="0" strike="noStrike">
              <a:solidFill>
                <a:srgbClr val="000000"/>
              </a:solidFill>
              <a:latin typeface="Times New Roman" charset="0"/>
              <a:ea typeface="DejaVu Sans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000" b="0" strike="noStrike">
                <a:solidFill>
                  <a:srgbClr val="000000"/>
                </a:solidFill>
                <a:latin typeface="Times New Roman" charset="0"/>
                <a:ea typeface="DejaVu Sans" charset="0"/>
              </a:rPr>
              <a:t> </a:t>
            </a:r>
            <a:endParaRPr lang="ko-KR" altLang="en-US" sz="2000" b="0" strike="noStrike">
              <a:solidFill>
                <a:srgbClr val="000000"/>
              </a:solidFill>
              <a:latin typeface="Times New Roman" charset="0"/>
              <a:ea typeface="DejaVu Sans" charset="0"/>
            </a:endParaRPr>
          </a:p>
        </p:txBody>
      </p:sp>
      <p:pic>
        <p:nvPicPr>
          <p:cNvPr id="76" name="그림 75"/>
          <p:cNvPicPr/>
          <p:nvPr/>
        </p:nvPicPr>
        <p:blipFill>
          <a:blip r:embed="rId1"/>
          <a:stretch/>
        </p:blipFill>
        <p:spPr>
          <a:xfrm>
            <a:off x="2985770" y="1266190"/>
            <a:ext cx="4069715" cy="4204970"/>
          </a:xfrm>
          <a:prstGeom prst="rect">
            <a:avLst/>
          </a:prstGeom>
          <a:ln>
            <a:noFill/>
          </a:ln>
        </p:spPr>
      </p:pic>
    </p:spTree>
  </p:cSld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 concurrent="0">
              <p:cTn id="4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504190" y="301625"/>
            <a:ext cx="9070975" cy="1261745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게임 규칙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504190" y="1769110"/>
            <a:ext cx="9071610" cy="438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square" lIns="0" tIns="0" rIns="0" bIns="0" numCol="1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500" b="0" strike="noStrike">
                <a:solidFill>
                  <a:srgbClr val="000000"/>
                </a:solidFill>
                <a:latin typeface="Times New Roman" charset="0"/>
                <a:ea typeface="DejaVu Sans" charset="0"/>
              </a:rPr>
              <a:t>사람은 검은돌, 컴퓨터는 흰돌로 오목을 둔다.</a:t>
            </a:r>
            <a:endParaRPr lang="ko-KR" altLang="en-US" sz="2500" b="0" strike="noStrike">
              <a:solidFill>
                <a:srgbClr val="000000"/>
              </a:solidFill>
              <a:latin typeface="Times New Roman" charset="0"/>
              <a:ea typeface="DejaVu Sans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500" b="0" strike="noStrike">
                <a:solidFill>
                  <a:srgbClr val="000000"/>
                </a:solidFill>
                <a:latin typeface="Times New Roman" charset="0"/>
                <a:ea typeface="DejaVu Sans" charset="0"/>
              </a:rPr>
              <a:t>5개의 돌이 연속으로 있으면 승리한다.</a:t>
            </a:r>
            <a:endParaRPr lang="ko-KR" altLang="en-US" sz="2500" b="0" strike="noStrike">
              <a:solidFill>
                <a:srgbClr val="000000"/>
              </a:solidFill>
              <a:latin typeface="Times New Roman" charset="0"/>
              <a:ea typeface="DejaVu Sans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500" b="0" strike="noStrike">
                <a:solidFill>
                  <a:srgbClr val="000000"/>
                </a:solidFill>
                <a:latin typeface="Times New Roman" charset="0"/>
                <a:ea typeface="DejaVu Sans" charset="0"/>
              </a:rPr>
              <a:t>흰돌과 검은돌의 밸런스를 위해 검은돌에 제약사항을 추가했다.</a:t>
            </a:r>
            <a:endParaRPr lang="ko-KR" altLang="en-US" sz="2500" b="0" strike="noStrike">
              <a:solidFill>
                <a:srgbClr val="000000"/>
              </a:solidFill>
              <a:latin typeface="Times New Roman" charset="0"/>
              <a:ea typeface="DejaVu Sans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500" b="0" strike="noStrike">
                <a:solidFill>
                  <a:srgbClr val="000000"/>
                </a:solidFill>
                <a:latin typeface="Times New Roman" charset="0"/>
                <a:ea typeface="DejaVu Sans" charset="0"/>
              </a:rPr>
              <a:t>1.삼삼 금지</a:t>
            </a:r>
            <a:endParaRPr lang="ko-KR" altLang="en-US" sz="2500" b="0" strike="noStrike">
              <a:solidFill>
                <a:srgbClr val="000000"/>
              </a:solidFill>
              <a:latin typeface="Times New Roman" charset="0"/>
              <a:ea typeface="DejaVu Sans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500" b="0" strike="noStrike">
                <a:solidFill>
                  <a:srgbClr val="000000"/>
                </a:solidFill>
                <a:latin typeface="Times New Roman" charset="0"/>
                <a:ea typeface="DejaVu Sans" charset="0"/>
              </a:rPr>
              <a:t>2.사사 금지</a:t>
            </a:r>
            <a:endParaRPr lang="ko-KR" altLang="en-US" sz="2500" b="0" strike="noStrike">
              <a:solidFill>
                <a:srgbClr val="000000"/>
              </a:solidFill>
              <a:latin typeface="Times New Roman" charset="0"/>
              <a:ea typeface="DejaVu Sans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500" b="0" strike="noStrike">
                <a:solidFill>
                  <a:srgbClr val="000000"/>
                </a:solidFill>
                <a:latin typeface="Times New Roman" charset="0"/>
                <a:ea typeface="DejaVu Sans" charset="0"/>
              </a:rPr>
              <a:t>3.6목 금지</a:t>
            </a:r>
            <a:endParaRPr lang="ko-KR" altLang="en-US" sz="2500" b="0" strike="noStrike">
              <a:solidFill>
                <a:srgbClr val="000000"/>
              </a:solidFill>
              <a:latin typeface="Times New Roman" charset="0"/>
              <a:ea typeface="DejaVu Sans" charset="0"/>
            </a:endParaRPr>
          </a:p>
        </p:txBody>
      </p:sp>
      <p:pic>
        <p:nvPicPr>
          <p:cNvPr id="79" name="그림 78"/>
          <p:cNvPicPr/>
          <p:nvPr/>
        </p:nvPicPr>
        <p:blipFill>
          <a:blip r:embed="rId1"/>
          <a:stretch/>
        </p:blipFill>
        <p:spPr>
          <a:xfrm>
            <a:off x="4708525" y="3628390"/>
            <a:ext cx="3570605" cy="3570605"/>
          </a:xfrm>
          <a:prstGeom prst="rect">
            <a:avLst/>
          </a:prstGeom>
          <a:ln>
            <a:noFill/>
          </a:ln>
        </p:spPr>
      </p:pic>
    </p:spTree>
  </p:cSld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 concurrent="0">
              <p:cTn id="6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504190" y="301625"/>
            <a:ext cx="9070975" cy="1261745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1)GUI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구성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1" name="CustomShape 2"/>
          <p:cNvSpPr>
            <a:spLocks/>
          </p:cNvSpPr>
          <p:nvPr/>
        </p:nvSpPr>
        <p:spPr>
          <a:xfrm rot="0">
            <a:off x="284480" y="2092325"/>
            <a:ext cx="4031615" cy="4384040"/>
          </a:xfrm>
          <a:prstGeom prst="rect"/>
          <a:noFill/>
          <a:ln w="0">
            <a:noFill/>
            <a:prstDash/>
          </a:ln>
        </p:spPr>
        <p:style>
          <a:lnRef idx="0"/>
          <a:fillRef idx="0"/>
          <a:effectRef idx="0"/>
          <a:fontRef idx="minor"/>
        </p:style>
        <p:txBody>
          <a:bodyPr wrap="square" lIns="0" tIns="0" rIns="0" bIns="0" numCol="1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500" b="0" strike="noStrike">
                <a:solidFill>
                  <a:srgbClr val="000000"/>
                </a:solidFill>
                <a:latin typeface="Times New Roman" charset="0"/>
                <a:ea typeface="DejaVu Sans" charset="0"/>
              </a:rPr>
              <a:t> </a:t>
            </a:r>
            <a:endParaRPr lang="ko-KR" altLang="en-US" sz="1500" b="0" strike="noStrike">
              <a:solidFill>
                <a:srgbClr val="000000"/>
              </a:solidFill>
              <a:latin typeface="Times New Roman" charset="0"/>
              <a:ea typeface="DejaVu Sans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500" b="0" strike="noStrike">
                <a:solidFill>
                  <a:srgbClr val="000000"/>
                </a:solidFill>
                <a:latin typeface="Times New Roman" charset="0"/>
                <a:ea typeface="DejaVu Sans" charset="0"/>
              </a:rPr>
              <a:t>def paintEvent(self,event):</a:t>
            </a:r>
            <a:endParaRPr lang="ko-KR" altLang="en-US" sz="1500" b="0" strike="noStrike">
              <a:solidFill>
                <a:srgbClr val="000000"/>
              </a:solidFill>
              <a:latin typeface="Times New Roman" charset="0"/>
              <a:ea typeface="DejaVu Sans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500" b="0" strike="noStrike">
                <a:solidFill>
                  <a:srgbClr val="000000"/>
                </a:solidFill>
                <a:latin typeface="Times New Roman" charset="0"/>
                <a:ea typeface="DejaVu Sans" charset="0"/>
              </a:rPr>
              <a:t>        painter = QPainter(self)</a:t>
            </a:r>
            <a:endParaRPr lang="ko-KR" altLang="en-US" sz="1500" b="0" strike="noStrike">
              <a:solidFill>
                <a:srgbClr val="000000"/>
              </a:solidFill>
              <a:latin typeface="Times New Roman" charset="0"/>
              <a:ea typeface="DejaVu Sans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500" b="0" strike="noStrike">
                <a:solidFill>
                  <a:srgbClr val="000000"/>
                </a:solidFill>
                <a:latin typeface="Times New Roman" charset="0"/>
                <a:ea typeface="DejaVu Sans" charset="0"/>
              </a:rPr>
              <a:t>        pen = QPen(Qt.black,3)</a:t>
            </a:r>
            <a:endParaRPr lang="ko-KR" altLang="en-US" sz="1500" b="0" strike="noStrike">
              <a:solidFill>
                <a:srgbClr val="000000"/>
              </a:solidFill>
              <a:latin typeface="Times New Roman" charset="0"/>
              <a:ea typeface="DejaVu Sans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500" b="0" strike="noStrike">
                <a:solidFill>
                  <a:srgbClr val="000000"/>
                </a:solidFill>
                <a:latin typeface="Times New Roman" charset="0"/>
                <a:ea typeface="DejaVu Sans" charset="0"/>
              </a:rPr>
              <a:t>        painter.setPen(pen)</a:t>
            </a:r>
            <a:endParaRPr lang="ko-KR" altLang="en-US" sz="1500" b="0" strike="noStrike">
              <a:solidFill>
                <a:srgbClr val="000000"/>
              </a:solidFill>
              <a:latin typeface="Times New Roman" charset="0"/>
              <a:ea typeface="DejaVu Sans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500" b="0" strike="noStrike">
                <a:solidFill>
                  <a:srgbClr val="000000"/>
                </a:solidFill>
                <a:latin typeface="Times New Roman" charset="0"/>
                <a:ea typeface="DejaVu Sans" charset="0"/>
              </a:rPr>
              <a:t>        for i in range(15):</a:t>
            </a:r>
            <a:endParaRPr lang="ko-KR" altLang="en-US" sz="1500" b="0" strike="noStrike">
              <a:solidFill>
                <a:srgbClr val="000000"/>
              </a:solidFill>
              <a:latin typeface="Times New Roman" charset="0"/>
              <a:ea typeface="DejaVu Sans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500" b="0" strike="noStrike">
                <a:solidFill>
                  <a:srgbClr val="000000"/>
                </a:solidFill>
                <a:latin typeface="Times New Roman" charset="0"/>
                <a:ea typeface="DejaVu Sans" charset="0"/>
              </a:rPr>
              <a:t>            painter.drawLine(20,20 + i*40,580,20 + i*40)</a:t>
            </a:r>
            <a:endParaRPr lang="ko-KR" altLang="en-US" sz="1500" b="0" strike="noStrike">
              <a:solidFill>
                <a:srgbClr val="000000"/>
              </a:solidFill>
              <a:latin typeface="Times New Roman" charset="0"/>
              <a:ea typeface="DejaVu Sans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500" b="0" strike="noStrike">
                <a:solidFill>
                  <a:srgbClr val="000000"/>
                </a:solidFill>
                <a:latin typeface="Times New Roman" charset="0"/>
                <a:ea typeface="DejaVu Sans" charset="0"/>
              </a:rPr>
              <a:t>            </a:t>
            </a:r>
            <a:endParaRPr lang="ko-KR" altLang="en-US" sz="1500" b="0" strike="noStrike">
              <a:solidFill>
                <a:srgbClr val="000000"/>
              </a:solidFill>
              <a:latin typeface="Times New Roman" charset="0"/>
              <a:ea typeface="DejaVu Sans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500" b="0" strike="noStrike">
                <a:solidFill>
                  <a:srgbClr val="000000"/>
                </a:solidFill>
                <a:latin typeface="Times New Roman" charset="0"/>
                <a:ea typeface="DejaVu Sans" charset="0"/>
              </a:rPr>
              <a:t>        for i in range(15):</a:t>
            </a:r>
            <a:endParaRPr lang="ko-KR" altLang="en-US" sz="1500" b="0" strike="noStrike">
              <a:solidFill>
                <a:srgbClr val="000000"/>
              </a:solidFill>
              <a:latin typeface="Times New Roman" charset="0"/>
              <a:ea typeface="DejaVu Sans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500" b="0" strike="noStrike">
                <a:solidFill>
                  <a:srgbClr val="000000"/>
                </a:solidFill>
                <a:latin typeface="Times New Roman" charset="0"/>
                <a:ea typeface="DejaVu Sans" charset="0"/>
              </a:rPr>
              <a:t>            painter.drawLine(20 + i*40,20,20 + i*40,580)</a:t>
            </a:r>
            <a:endParaRPr lang="ko-KR" altLang="en-US" sz="1500" b="0" strike="noStrike">
              <a:solidFill>
                <a:srgbClr val="000000"/>
              </a:solidFill>
              <a:latin typeface="Times New Roman" charset="0"/>
              <a:ea typeface="DejaVu Sans" charset="0"/>
            </a:endParaRPr>
          </a:p>
        </p:txBody>
      </p:sp>
      <p:sp>
        <p:nvSpPr>
          <p:cNvPr id="82" name="CustomShape 3"/>
          <p:cNvSpPr>
            <a:spLocks/>
          </p:cNvSpPr>
          <p:nvPr/>
        </p:nvSpPr>
        <p:spPr>
          <a:xfrm rot="0">
            <a:off x="4535805" y="1681480"/>
            <a:ext cx="5230495" cy="4384040"/>
          </a:xfrm>
          <a:prstGeom prst="rect"/>
          <a:noFill/>
          <a:ln w="0">
            <a:noFill/>
            <a:prstDash/>
          </a:ln>
        </p:spPr>
        <p:style>
          <a:lnRef idx="0"/>
          <a:fillRef idx="0"/>
          <a:effectRef idx="0"/>
          <a:fontRef idx="minor"/>
        </p:style>
        <p:txBody>
          <a:bodyPr wrap="square" lIns="0" tIns="0" rIns="0" bIns="0" numCol="1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500" b="0" strike="noStrike">
                <a:solidFill>
                  <a:srgbClr val="000000"/>
                </a:solidFill>
                <a:latin typeface="Times New Roman" charset="0"/>
                <a:ea typeface="DejaVu Sans" charset="0"/>
              </a:rPr>
              <a:t>d</a:t>
            </a:r>
            <a:r>
              <a:rPr lang="en-US" sz="1500" b="0" strike="noStrike">
                <a:solidFill>
                  <a:srgbClr val="000000"/>
                </a:solidFill>
                <a:latin typeface="Times New Roman" charset="0"/>
                <a:ea typeface="DejaVu Sans" charset="0"/>
              </a:rPr>
              <a:t>ef draw(self):</a:t>
            </a:r>
            <a:endParaRPr lang="ko-KR" altLang="en-US" sz="1500" b="0" strike="noStrike">
              <a:solidFill>
                <a:srgbClr val="000000"/>
              </a:solidFill>
              <a:latin typeface="Times New Roman" charset="0"/>
              <a:ea typeface="DejaVu Sans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500" b="0" strike="noStrike">
                <a:solidFill>
                  <a:srgbClr val="000000"/>
                </a:solidFill>
                <a:latin typeface="Times New Roman" charset="0"/>
                <a:ea typeface="DejaVu Sans" charset="0"/>
              </a:rPr>
              <a:t>        for i in range(15):</a:t>
            </a:r>
            <a:endParaRPr lang="ko-KR" altLang="en-US" sz="1500" b="0" strike="noStrike">
              <a:solidFill>
                <a:srgbClr val="000000"/>
              </a:solidFill>
              <a:latin typeface="Times New Roman" charset="0"/>
              <a:ea typeface="DejaVu Sans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500" b="0" strike="noStrike">
                <a:solidFill>
                  <a:srgbClr val="000000"/>
                </a:solidFill>
                <a:latin typeface="Times New Roman" charset="0"/>
                <a:ea typeface="DejaVu Sans" charset="0"/>
              </a:rPr>
              <a:t>            for j in range(15):</a:t>
            </a:r>
            <a:endParaRPr lang="ko-KR" altLang="en-US" sz="1500" b="0" strike="noStrike">
              <a:solidFill>
                <a:srgbClr val="000000"/>
              </a:solidFill>
              <a:latin typeface="Times New Roman" charset="0"/>
              <a:ea typeface="DejaVu Sans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500" b="0" strike="noStrike">
                <a:solidFill>
                  <a:srgbClr val="000000"/>
                </a:solidFill>
                <a:latin typeface="Times New Roman" charset="0"/>
                <a:ea typeface="DejaVu Sans" charset="0"/>
              </a:rPr>
              <a:t>                if self.omok_pan[i][j] == 1:</a:t>
            </a:r>
            <a:endParaRPr lang="ko-KR" altLang="en-US" sz="1500" b="0" strike="noStrike">
              <a:solidFill>
                <a:srgbClr val="000000"/>
              </a:solidFill>
              <a:latin typeface="Times New Roman" charset="0"/>
              <a:ea typeface="DejaVu Sans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500" b="0" strike="noStrike">
                <a:solidFill>
                  <a:srgbClr val="000000"/>
                </a:solidFill>
                <a:latin typeface="Times New Roman" charset="0"/>
                <a:ea typeface="DejaVu Sans" charset="0"/>
              </a:rPr>
              <a:t>                    label = QLabel(self)</a:t>
            </a:r>
            <a:endParaRPr lang="ko-KR" altLang="en-US" sz="1500" b="0" strike="noStrike">
              <a:solidFill>
                <a:srgbClr val="000000"/>
              </a:solidFill>
              <a:latin typeface="Times New Roman" charset="0"/>
              <a:ea typeface="DejaVu Sans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500" b="0" strike="noStrike">
                <a:solidFill>
                  <a:srgbClr val="000000"/>
                </a:solidFill>
                <a:latin typeface="Times New Roman" charset="0"/>
                <a:ea typeface="DejaVu Sans" charset="0"/>
              </a:rPr>
              <a:t>                    label.setGeometry(QtCore.QRect(j*40, i*40, 40, 40))</a:t>
            </a:r>
            <a:endParaRPr lang="ko-KR" altLang="en-US" sz="1500" b="0" strike="noStrike">
              <a:solidFill>
                <a:srgbClr val="000000"/>
              </a:solidFill>
              <a:latin typeface="Times New Roman" charset="0"/>
              <a:ea typeface="DejaVu Sans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500" b="0" strike="noStrike">
                <a:solidFill>
                  <a:srgbClr val="000000"/>
                </a:solidFill>
                <a:latin typeface="Times New Roman" charset="0"/>
                <a:ea typeface="DejaVu Sans" charset="0"/>
              </a:rPr>
              <a:t>                    label.setPixmap(QPixmap("./black.png").scaled(40,40))</a:t>
            </a:r>
            <a:endParaRPr lang="ko-KR" altLang="en-US" sz="1500" b="0" strike="noStrike">
              <a:solidFill>
                <a:srgbClr val="000000"/>
              </a:solidFill>
              <a:latin typeface="Times New Roman" charset="0"/>
              <a:ea typeface="DejaVu Sans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500" b="0" strike="noStrike">
                <a:solidFill>
                  <a:srgbClr val="000000"/>
                </a:solidFill>
                <a:latin typeface="Times New Roman" charset="0"/>
                <a:ea typeface="DejaVu Sans" charset="0"/>
              </a:rPr>
              <a:t>                    label.show()</a:t>
            </a:r>
            <a:endParaRPr lang="ko-KR" altLang="en-US" sz="1500" b="0" strike="noStrike">
              <a:solidFill>
                <a:srgbClr val="000000"/>
              </a:solidFill>
              <a:latin typeface="Times New Roman" charset="0"/>
              <a:ea typeface="DejaVu Sans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500" b="0" strike="noStrike">
                <a:solidFill>
                  <a:srgbClr val="000000"/>
                </a:solidFill>
                <a:latin typeface="Times New Roman" charset="0"/>
                <a:ea typeface="DejaVu Sans" charset="0"/>
              </a:rPr>
              <a:t>                elif self.omok_pan[i][j] == 2:</a:t>
            </a:r>
            <a:endParaRPr lang="ko-KR" altLang="en-US" sz="1500" b="0" strike="noStrike">
              <a:solidFill>
                <a:srgbClr val="000000"/>
              </a:solidFill>
              <a:latin typeface="Times New Roman" charset="0"/>
              <a:ea typeface="DejaVu Sans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500" b="0" strike="noStrike">
                <a:solidFill>
                  <a:srgbClr val="000000"/>
                </a:solidFill>
                <a:latin typeface="Times New Roman" charset="0"/>
                <a:ea typeface="DejaVu Sans" charset="0"/>
              </a:rPr>
              <a:t>                    label = QLabel(self)</a:t>
            </a:r>
            <a:endParaRPr lang="ko-KR" altLang="en-US" sz="1500" b="0" strike="noStrike">
              <a:solidFill>
                <a:srgbClr val="000000"/>
              </a:solidFill>
              <a:latin typeface="Times New Roman" charset="0"/>
              <a:ea typeface="DejaVu Sans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500" b="0" strike="noStrike">
                <a:solidFill>
                  <a:srgbClr val="000000"/>
                </a:solidFill>
                <a:latin typeface="Times New Roman" charset="0"/>
                <a:ea typeface="DejaVu Sans" charset="0"/>
              </a:rPr>
              <a:t>                    				label.setGeometry(QtCore.QRect(j*40, i*40, 40, 40))</a:t>
            </a:r>
            <a:endParaRPr lang="ko-KR" altLang="en-US" sz="1500" b="0" strike="noStrike">
              <a:solidFill>
                <a:srgbClr val="000000"/>
              </a:solidFill>
              <a:latin typeface="Times New Roman" charset="0"/>
              <a:ea typeface="DejaVu Sans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500" b="0" strike="noStrike">
                <a:solidFill>
                  <a:srgbClr val="000000"/>
                </a:solidFill>
                <a:latin typeface="Times New Roman" charset="0"/>
                <a:ea typeface="DejaVu Sans" charset="0"/>
              </a:rPr>
              <a:t>                    	label.setPixmap(QPixmap("./white.png").scaled(40,40))</a:t>
            </a:r>
            <a:endParaRPr lang="ko-KR" altLang="en-US" sz="1500" b="0" strike="noStrike">
              <a:solidFill>
                <a:srgbClr val="000000"/>
              </a:solidFill>
              <a:latin typeface="Times New Roman" charset="0"/>
              <a:ea typeface="DejaVu Sans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500" b="0" strike="noStrike">
                <a:solidFill>
                  <a:srgbClr val="000000"/>
                </a:solidFill>
                <a:latin typeface="Times New Roman" charset="0"/>
                <a:ea typeface="DejaVu Sans" charset="0"/>
              </a:rPr>
              <a:t>                    label.show()</a:t>
            </a:r>
            <a:endParaRPr lang="ko-KR" altLang="en-US" sz="1500" b="0" strike="noStrike">
              <a:solidFill>
                <a:srgbClr val="000000"/>
              </a:solidFill>
              <a:latin typeface="Times New Roman" charset="0"/>
              <a:ea typeface="DejaVu Sans" charset="0"/>
            </a:endParaRPr>
          </a:p>
        </p:txBody>
      </p:sp>
    </p:spTree>
  </p:cSld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 concurrent="0">
              <p:cTn id="8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432435" y="77470"/>
            <a:ext cx="9431020" cy="1505585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AI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학습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(Convolutional Neural Network)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1152525" y="5471795"/>
            <a:ext cx="9071610" cy="438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square" lIns="0" tIns="0" rIns="0" bIns="0" numCol="1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600" b="0" strike="noStrike">
                <a:solidFill>
                  <a:srgbClr val="000000"/>
                </a:solidFill>
                <a:latin typeface="나눔고딕" charset="0"/>
                <a:ea typeface="나눔고딕" charset="0"/>
              </a:rPr>
              <a:t>오목 기보를 이용해 오목판의 현재 상태를 input </a:t>
            </a:r>
            <a:endParaRPr lang="ko-KR" altLang="en-US" sz="2600" b="0" strike="noStrike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600" b="0" strike="noStrike">
                <a:solidFill>
                  <a:srgbClr val="000000"/>
                </a:solidFill>
                <a:latin typeface="나눔고딕" charset="0"/>
                <a:ea typeface="나눔고딕" charset="0"/>
              </a:rPr>
              <a:t>다음 둘 위치를 output으로 한 data set을 모은 후 </a:t>
            </a:r>
            <a:endParaRPr lang="ko-KR" altLang="en-US" sz="2600" b="0" strike="noStrike">
              <a:solidFill>
                <a:srgbClr val="000000"/>
              </a:solidFill>
              <a:latin typeface="나눔고딕" charset="0"/>
              <a:ea typeface="나눔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600" b="0" strike="noStrike">
                <a:solidFill>
                  <a:srgbClr val="000000"/>
                </a:solidFill>
                <a:latin typeface="나눔고딕" charset="0"/>
                <a:ea typeface="나눔고딕" charset="0"/>
              </a:rPr>
              <a:t>CNN을 이용하여 학습시켰다.</a:t>
            </a:r>
            <a:endParaRPr lang="ko-KR" altLang="en-US" sz="2600" b="0" strike="noStrike">
              <a:solidFill>
                <a:srgbClr val="000000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85" name="그림 84"/>
          <p:cNvPicPr/>
          <p:nvPr/>
        </p:nvPicPr>
        <p:blipFill>
          <a:blip r:embed="rId1"/>
          <a:stretch/>
        </p:blipFill>
        <p:spPr>
          <a:xfrm>
            <a:off x="1625600" y="1224280"/>
            <a:ext cx="6869430" cy="4175125"/>
          </a:xfrm>
          <a:prstGeom prst="rect">
            <a:avLst/>
          </a:prstGeom>
          <a:ln>
            <a:noFill/>
          </a:ln>
        </p:spPr>
      </p:pic>
    </p:spTree>
  </p:cSld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 concurrent="0">
              <p:cTn id="1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360045" y="288290"/>
            <a:ext cx="9431020" cy="7055485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7" name="그림 86"/>
          <p:cNvPicPr/>
          <p:nvPr/>
        </p:nvPicPr>
        <p:blipFill>
          <a:blip r:embed="rId1"/>
          <a:stretch/>
        </p:blipFill>
        <p:spPr>
          <a:xfrm>
            <a:off x="3303270" y="1871980"/>
            <a:ext cx="3752215" cy="3752215"/>
          </a:xfrm>
          <a:prstGeom prst="rect">
            <a:avLst/>
          </a:prstGeom>
          <a:ln>
            <a:noFill/>
          </a:ln>
        </p:spPr>
      </p:pic>
      <p:pic>
        <p:nvPicPr>
          <p:cNvPr id="88" name="그림 87"/>
          <p:cNvPicPr/>
          <p:nvPr/>
        </p:nvPicPr>
        <p:blipFill>
          <a:blip r:embed="rId2"/>
          <a:stretch/>
        </p:blipFill>
        <p:spPr>
          <a:xfrm rot="5384400">
            <a:off x="5607050" y="105410"/>
            <a:ext cx="1576070" cy="1576070"/>
          </a:xfrm>
          <a:prstGeom prst="rect">
            <a:avLst/>
          </a:prstGeom>
          <a:ln>
            <a:noFill/>
          </a:ln>
        </p:spPr>
      </p:pic>
      <p:pic>
        <p:nvPicPr>
          <p:cNvPr id="89" name="그림 88"/>
          <p:cNvPicPr/>
          <p:nvPr/>
        </p:nvPicPr>
        <p:blipFill>
          <a:blip r:embed="rId3"/>
          <a:stretch/>
        </p:blipFill>
        <p:spPr>
          <a:xfrm rot="10771200">
            <a:off x="7770495" y="79375"/>
            <a:ext cx="1576070" cy="1576070"/>
          </a:xfrm>
          <a:prstGeom prst="rect">
            <a:avLst/>
          </a:prstGeom>
          <a:ln>
            <a:noFill/>
          </a:ln>
        </p:spPr>
      </p:pic>
      <p:pic>
        <p:nvPicPr>
          <p:cNvPr id="90" name="그림 89"/>
          <p:cNvPicPr/>
          <p:nvPr/>
        </p:nvPicPr>
        <p:blipFill>
          <a:blip r:embed="rId4"/>
          <a:stretch/>
        </p:blipFill>
        <p:spPr>
          <a:xfrm rot="16242600">
            <a:off x="7844155" y="2085975"/>
            <a:ext cx="1576070" cy="1576070"/>
          </a:xfrm>
          <a:prstGeom prst="rect">
            <a:avLst/>
          </a:prstGeom>
          <a:ln>
            <a:noFill/>
          </a:ln>
        </p:spPr>
      </p:pic>
      <p:pic>
        <p:nvPicPr>
          <p:cNvPr id="91" name="그림 90" descr="C:/Users/dbtkd/AppData/Roaming/PolarisOffice/ETemp/13200_17341496/image12.jpeg"/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0800000">
            <a:off x="1158240" y="2088515"/>
            <a:ext cx="1511935" cy="1511935"/>
          </a:xfrm>
          <a:prstGeom prst="rect"/>
          <a:noFill/>
          <a:ln w="0">
            <a:noFill/>
            <a:prstDash/>
          </a:ln>
        </p:spPr>
      </p:pic>
      <p:pic>
        <p:nvPicPr>
          <p:cNvPr id="92" name="그림 91"/>
          <p:cNvPicPr/>
          <p:nvPr/>
        </p:nvPicPr>
        <p:blipFill>
          <a:blip r:embed="rId6"/>
          <a:stretch/>
        </p:blipFill>
        <p:spPr>
          <a:xfrm rot="5415600">
            <a:off x="1144270" y="75565"/>
            <a:ext cx="1576070" cy="1576070"/>
          </a:xfrm>
          <a:prstGeom prst="rect">
            <a:avLst/>
          </a:prstGeom>
          <a:ln>
            <a:noFill/>
          </a:ln>
        </p:spPr>
      </p:pic>
      <p:pic>
        <p:nvPicPr>
          <p:cNvPr id="93" name="그림 92"/>
          <p:cNvPicPr/>
          <p:nvPr/>
        </p:nvPicPr>
        <p:blipFill>
          <a:blip r:embed="rId7"/>
          <a:stretch/>
        </p:blipFill>
        <p:spPr>
          <a:xfrm rot="28800">
            <a:off x="3377565" y="72390"/>
            <a:ext cx="1576070" cy="1576070"/>
          </a:xfrm>
          <a:prstGeom prst="rect">
            <a:avLst/>
          </a:prstGeom>
          <a:ln>
            <a:noFill/>
          </a:ln>
        </p:spPr>
      </p:pic>
      <p:pic>
        <p:nvPicPr>
          <p:cNvPr id="94" name="그림 93"/>
          <p:cNvPicPr/>
          <p:nvPr/>
        </p:nvPicPr>
        <p:blipFill>
          <a:blip r:embed="rId8"/>
          <a:stretch/>
        </p:blipFill>
        <p:spPr>
          <a:xfrm rot="16157400">
            <a:off x="7772400" y="4102100"/>
            <a:ext cx="1576070" cy="1576070"/>
          </a:xfrm>
          <a:prstGeom prst="rect">
            <a:avLst/>
          </a:prstGeom>
          <a:ln>
            <a:noFill/>
          </a:ln>
        </p:spPr>
      </p:pic>
      <p:pic>
        <p:nvPicPr>
          <p:cNvPr id="95" name="그림 94"/>
          <p:cNvPicPr/>
          <p:nvPr/>
        </p:nvPicPr>
        <p:blipFill>
          <a:blip r:embed="rId9"/>
          <a:stretch/>
        </p:blipFill>
        <p:spPr>
          <a:xfrm>
            <a:off x="1151890" y="4032250"/>
            <a:ext cx="1511300" cy="1511300"/>
          </a:xfrm>
          <a:prstGeom prst="rect">
            <a:avLst/>
          </a:prstGeom>
          <a:ln>
            <a:noFill/>
          </a:ln>
        </p:spPr>
      </p:pic>
      <p:pic>
        <p:nvPicPr>
          <p:cNvPr id="96" name="그림 95"/>
          <p:cNvPicPr/>
          <p:nvPr/>
        </p:nvPicPr>
        <p:blipFill>
          <a:blip r:embed="rId10"/>
          <a:stretch/>
        </p:blipFill>
        <p:spPr>
          <a:xfrm rot="16215600">
            <a:off x="1154430" y="5907405"/>
            <a:ext cx="1576070" cy="1576070"/>
          </a:xfrm>
          <a:prstGeom prst="rect">
            <a:avLst/>
          </a:prstGeom>
          <a:ln>
            <a:noFill/>
          </a:ln>
        </p:spPr>
      </p:pic>
      <p:pic>
        <p:nvPicPr>
          <p:cNvPr id="97" name="그림 96"/>
          <p:cNvPicPr/>
          <p:nvPr/>
        </p:nvPicPr>
        <p:blipFill>
          <a:blip r:embed="rId11"/>
          <a:stretch/>
        </p:blipFill>
        <p:spPr>
          <a:xfrm rot="10828800">
            <a:off x="3451225" y="5904230"/>
            <a:ext cx="1576070" cy="1576070"/>
          </a:xfrm>
          <a:prstGeom prst="rect">
            <a:avLst/>
          </a:prstGeom>
          <a:ln>
            <a:noFill/>
          </a:ln>
        </p:spPr>
      </p:pic>
      <p:pic>
        <p:nvPicPr>
          <p:cNvPr id="98" name="그림 97"/>
          <p:cNvPicPr/>
          <p:nvPr/>
        </p:nvPicPr>
        <p:blipFill>
          <a:blip r:embed="rId12"/>
          <a:stretch/>
        </p:blipFill>
        <p:spPr>
          <a:xfrm rot="5357400">
            <a:off x="5673725" y="5925820"/>
            <a:ext cx="1576070" cy="1576070"/>
          </a:xfrm>
          <a:prstGeom prst="rect">
            <a:avLst/>
          </a:prstGeom>
          <a:ln>
            <a:noFill/>
          </a:ln>
        </p:spPr>
      </p:pic>
      <p:pic>
        <p:nvPicPr>
          <p:cNvPr id="99" name="그림 98"/>
          <p:cNvPicPr/>
          <p:nvPr/>
        </p:nvPicPr>
        <p:blipFill>
          <a:blip r:embed="rId13"/>
          <a:stretch/>
        </p:blipFill>
        <p:spPr>
          <a:xfrm>
            <a:off x="7847965" y="5789930"/>
            <a:ext cx="1332865" cy="1697355"/>
          </a:xfrm>
          <a:prstGeom prst="rect">
            <a:avLst/>
          </a:prstGeom>
          <a:ln>
            <a:noFill/>
          </a:ln>
        </p:spPr>
      </p:pic>
    </p:spTree>
  </p:cSld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 concurrent="0">
              <p:cTn id="12" nodeType="mainSeq">
                <p:childTnLst>
                  <p:par>
                    <p:cTn id="13" fill="freeze">
                      <p:stCondLst>
                        <p:cond delay="indefinite"/>
                      </p:stCondLst>
                      <p:childTnLst>
                        <p:par>
                          <p:cTn id="14" fill="freeze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17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20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23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26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29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32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35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38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41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44" dur="2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47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50"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504190" y="301625"/>
            <a:ext cx="9070975" cy="1261745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시연 영상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01" name="오목교육" descr="C:/Users/dbtkd/AppData/Roaming/PolarisOffice/ETemp/13200_17341496/fImage84822912227.p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77190" y="1637665"/>
            <a:ext cx="9322435" cy="5240655"/>
          </a:xfrm>
          <a:prstGeom prst="rect"/>
          <a:noFill/>
        </p:spPr>
      </p:pic>
    </p:spTree>
  </p:cSld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 concurrent="0">
              <p:cTn id="5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>
                  <p:stCondLst>
                    <p:cond delay="0"/>
                  </p:stCondLst>
                </p:cTn>
                <p:tgtEl>
                  <p:spTgt spid="101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504190" y="301625"/>
            <a:ext cx="9070975" cy="1261745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시연 영상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02" name="오목게임" descr="C:/Users/dbtkd/AppData/Roaming/PolarisOffice/ETemp/13200_17341496/fImage80097922227.p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3540" y="1557020"/>
            <a:ext cx="9446260" cy="5321300"/>
          </a:xfrm>
          <a:prstGeom prst="rect"/>
          <a:noFill/>
        </p:spPr>
      </p:pic>
    </p:spTree>
  </p:cSld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 concurrent="0">
              <p:cTn id="54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>
                  <p:stCondLst>
                    <p:cond delay="0"/>
                  </p:stCondLst>
                </p:cTn>
                <p:tgtEl>
                  <p:spTgt spid="10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>
            <a:spLocks/>
          </p:cNvSpPr>
          <p:nvPr/>
        </p:nvSpPr>
        <p:spPr>
          <a:xfrm rot="0">
            <a:off x="504190" y="301625"/>
            <a:ext cx="9071610" cy="1262380"/>
          </a:xfrm>
          <a:prstGeom prst="rect"/>
          <a:noFill/>
          <a:ln w="0">
            <a:noFill/>
            <a:prstDash/>
          </a:ln>
        </p:spPr>
        <p:style>
          <a:lnRef idx="0"/>
          <a:fillRef idx="0"/>
          <a:effectRef idx="0"/>
          <a:fontRef idx="minor"/>
        </p:style>
        <p:txBody>
          <a:bodyPr wrap="square" lIns="0" tIns="0" rIns="0" bIns="0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Arial" charset="0"/>
              <a:ea typeface="DejaVu Sans" charset="0"/>
              <a:cs typeface="+mn-cs"/>
            </a:endParaRPr>
          </a:p>
        </p:txBody>
      </p:sp>
      <p:sp>
        <p:nvSpPr>
          <p:cNvPr id="103" name="CustomShape 2"/>
          <p:cNvSpPr>
            <a:spLocks/>
          </p:cNvSpPr>
          <p:nvPr/>
        </p:nvSpPr>
        <p:spPr>
          <a:xfrm rot="0">
            <a:off x="594995" y="2325370"/>
            <a:ext cx="9072245" cy="4384675"/>
          </a:xfrm>
          <a:prstGeom prst="rect"/>
          <a:noFill/>
          <a:ln w="0">
            <a:noFill/>
            <a:prstDash/>
          </a:ln>
        </p:spPr>
        <p:style>
          <a:lnRef idx="0"/>
          <a:fillRef idx="0"/>
          <a:effectRef idx="0"/>
          <a:fontRef idx="minor"/>
        </p:style>
        <p:txBody>
          <a:bodyPr wrap="square" lIns="0" tIns="0" rIns="0" bIns="0" numCol="1" vert="horz" anchor="t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b="0" strike="noStrike">
              <a:solidFill>
                <a:srgbClr val="000000"/>
              </a:solidFill>
              <a:latin typeface="Times New Roman" charset="0"/>
              <a:ea typeface="DejaVu Sans" charset="0"/>
            </a:endParaRPr>
          </a:p>
          <a:p>
            <a:pPr marL="431800" indent="-323215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</a:pPr>
            <a:endParaRPr lang="ko-KR" altLang="en-US" sz="3200" b="0" strike="noStrike">
              <a:solidFill>
                <a:srgbClr val="000000"/>
              </a:solidFill>
              <a:latin typeface="Times New Roman" charset="0"/>
              <a:ea typeface="DejaVu Sans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200" b="0" strike="noStrike">
                <a:solidFill>
                  <a:srgbClr val="000000"/>
                </a:solidFill>
                <a:latin typeface="Times New Roman" charset="0"/>
                <a:ea typeface="DejaVu Sans" charset="0"/>
              </a:rPr>
              <a:t>감사합니다!!</a:t>
            </a:r>
            <a:endParaRPr lang="ko-KR" altLang="en-US" sz="3200" b="0" strike="noStrike">
              <a:solidFill>
                <a:srgbClr val="000000"/>
              </a:solidFill>
              <a:latin typeface="Times New Roman" charset="0"/>
              <a:ea typeface="DejaVu Sans" charset="0"/>
            </a:endParaRPr>
          </a:p>
        </p:txBody>
      </p:sp>
      <p:pic>
        <p:nvPicPr>
          <p:cNvPr id="104" name="670667b39b8e8c1a7e245261a83bf9aef43ad912ad8dd55b04db6a64cddaf76d(2)" descr="C:/Users/dbtkd/AppData/Roaming/PolarisOffice/ETemp/12204_12496832/fImage1205941254767.pn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123180" y="2065020"/>
            <a:ext cx="3429635" cy="3429635"/>
          </a:xfrm>
          <a:prstGeom prst="rect"/>
          <a:noFill/>
        </p:spPr>
      </p:pic>
    </p:spTree>
  </p:cSld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 concurrent="0"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>
                  <p:stCondLst>
                    <p:cond delay="0"/>
                  </p:stCondLst>
                </p:cTn>
                <p:tgtEl>
                  <p:spTgt spid="10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9</Pages>
  <Paragraphs>0</Paragraphs>
  <Words>0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cp:lastModifiedBy>dbtkdfhr2001</cp:lastModifiedBy>
</cp:coreProperties>
</file>